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5" r:id="rId5"/>
    <p:sldId id="267" r:id="rId6"/>
    <p:sldId id="264" r:id="rId7"/>
    <p:sldId id="263" r:id="rId8"/>
    <p:sldId id="262" r:id="rId9"/>
    <p:sldId id="261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1" autoAdjust="0"/>
    <p:restoredTop sz="94660"/>
  </p:normalViewPr>
  <p:slideViewPr>
    <p:cSldViewPr>
      <p:cViewPr varScale="1">
        <p:scale>
          <a:sx n="99" d="100"/>
          <a:sy n="99" d="100"/>
        </p:scale>
        <p:origin x="-1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772400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Інструктивно</a:t>
            </a:r>
            <a:r>
              <a:rPr lang="uk-UA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-методичний </a:t>
            </a:r>
            <a:r>
              <a:rPr lang="uk-UA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вебінар</a:t>
            </a:r>
            <a:r>
              <a:rPr lang="uk-UA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вчителів мови та літератури  на тему: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«Технології  дистанційного  та  змішаного навчання  на  </a:t>
            </a:r>
            <a:r>
              <a:rPr lang="uk-UA" sz="24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uk-UA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мови  і  літератури  під час  карантину  та  інших  надзвичайних обставинах»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3573016"/>
            <a:ext cx="6408712" cy="1728192"/>
          </a:xfrm>
        </p:spPr>
        <p:txBody>
          <a:bodyPr>
            <a:normAutofit fontScale="92500" lnSpcReduction="20000"/>
          </a:bodyPr>
          <a:lstStyle/>
          <a:p>
            <a:r>
              <a:rPr lang="uk-UA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 консультант </a:t>
            </a:r>
          </a:p>
          <a:p>
            <a:r>
              <a:rPr lang="uk-UA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 «Центр професійного розвитку </a:t>
            </a:r>
          </a:p>
          <a:p>
            <a:r>
              <a:rPr lang="uk-UA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 працівників </a:t>
            </a:r>
          </a:p>
          <a:p>
            <a:r>
              <a:rPr lang="uk-UA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Вінницької міської ради» </a:t>
            </a:r>
          </a:p>
          <a:p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Непочатенко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Тетяна Миколаївна</a:t>
            </a:r>
          </a:p>
          <a:p>
            <a:r>
              <a:rPr lang="uk-UA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uk-UA" sz="19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9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м.т</a:t>
            </a:r>
            <a:r>
              <a:rPr lang="uk-UA" sz="19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</a:t>
            </a:r>
            <a:r>
              <a:rPr lang="en-US" sz="19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viber</a:t>
            </a:r>
            <a:r>
              <a:rPr lang="uk-UA" sz="19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+380679334764)</a:t>
            </a:r>
            <a:endParaRPr lang="ru-RU" sz="19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1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r>
              <a:rPr lang="uk-UA" sz="3200" i="1" dirty="0" smtClean="0">
                <a:solidFill>
                  <a:srgbClr val="C00000"/>
                </a:solidFill>
              </a:rPr>
              <a:t>   </a:t>
            </a:r>
            <a:r>
              <a:rPr lang="uk-UA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 – найвеличніше з усіх земних благ, але тільки тоді, коли вона найвищої якості, інакше вона абсолютно даремна.</a:t>
            </a:r>
            <a:br>
              <a:rPr lang="uk-UA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uk-UA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(Редьярд Кіплінг)</a:t>
            </a:r>
            <a:r>
              <a:rPr lang="uk-UA" sz="2800" i="1" dirty="0" smtClean="0"/>
              <a:t/>
            </a:r>
            <a:br>
              <a:rPr lang="uk-UA" sz="2800" i="1" dirty="0" smtClean="0"/>
            </a:br>
            <a:r>
              <a:rPr lang="uk-UA" sz="2800" i="1" dirty="0"/>
              <a:t/>
            </a:r>
            <a:br>
              <a:rPr lang="uk-UA" sz="2800" i="1" dirty="0"/>
            </a:br>
            <a:r>
              <a:rPr lang="uk-UA" sz="2800" i="1" dirty="0" smtClean="0"/>
              <a:t/>
            </a:r>
            <a:br>
              <a:rPr lang="uk-UA" sz="2800" i="1" dirty="0" smtClean="0"/>
            </a:b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5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1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дистанційну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форму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здобуття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повної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8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1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час карантину не </a:t>
            </a:r>
            <a:r>
              <a:rPr lang="ru-RU" sz="1800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1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переводити</a:t>
            </a:r>
            <a:r>
              <a:rPr lang="ru-RU" sz="1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1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дистанційну</a:t>
            </a:r>
            <a:r>
              <a:rPr lang="ru-RU" sz="1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форму. </a:t>
            </a:r>
            <a:r>
              <a:rPr lang="ru-RU" sz="1800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буде “</a:t>
            </a:r>
            <a:r>
              <a:rPr lang="ru-RU" sz="1800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традиційна</a:t>
            </a:r>
            <a:r>
              <a:rPr lang="ru-RU" sz="1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форма </a:t>
            </a:r>
            <a:r>
              <a:rPr lang="ru-RU" sz="1800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sz="1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1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дистанційного</a:t>
            </a:r>
            <a:r>
              <a:rPr lang="ru-RU" sz="1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навчати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дистанційною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формою (як </a:t>
            </a:r>
            <a:r>
              <a:rPr lang="ru-RU" sz="20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окремою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формою </a:t>
            </a:r>
            <a:r>
              <a:rPr lang="ru-RU" sz="20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здобуття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340968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дистанційного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формами (очною (денною,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вечірньою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заочною,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мережевою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екстернатною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сімейною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домашньою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педагогічним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патронажем), у тому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карантину та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надзвичайних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626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дистанційне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змішане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052736"/>
            <a:ext cx="5112568" cy="5256584"/>
          </a:xfrm>
        </p:spPr>
        <p:txBody>
          <a:bodyPr>
            <a:normAutofit lnSpcReduction="10000"/>
          </a:bodyPr>
          <a:lstStyle/>
          <a:p>
            <a:r>
              <a:rPr lang="ru-RU" sz="18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Класична</a:t>
            </a:r>
            <a:r>
              <a:rPr lang="ru-RU" sz="1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дистанційна</a:t>
            </a:r>
            <a:r>
              <a:rPr lang="ru-RU" sz="1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індивідуалізований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умінь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пізнавальної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основному за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опосередкованої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віддалених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спеціалізованому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функціонує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базі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психолого-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інформаційно-комунікаційних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ІТ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шкільних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стін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лабораторій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лекційних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залів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предметних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аудиторій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ctr"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</a:t>
            </a:r>
          </a:p>
          <a:p>
            <a:pPr marL="0" indent="0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запровадженням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карантину,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масове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можливе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виключно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дистанційній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модель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коліс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учителями,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учнями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батьками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932040" y="1052736"/>
            <a:ext cx="3826768" cy="4525963"/>
          </a:xfrm>
        </p:spPr>
        <p:txBody>
          <a:bodyPr>
            <a:normAutofit lnSpcReduction="10000"/>
          </a:bodyPr>
          <a:lstStyle/>
          <a:p>
            <a:r>
              <a:rPr lang="ru-RU" sz="2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Змішане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blended learning —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дистанційною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формою, у тому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змішане  навчання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просто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віртуального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офлайн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цілісний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освітнє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школу, онлайн-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простір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домівки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звісно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людей —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558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07288" cy="923702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Онлайн-інструменти для</a:t>
            </a: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подання матеріалу в умовах дистанційного і змішаного навчання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5194920" cy="4691063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Explain </a:t>
            </a:r>
            <a:r>
              <a:rPr lang="en-US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Everything </a:t>
            </a:r>
            <a:r>
              <a:rPr lang="uk-UA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Спільний майданчик для роботи;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 присутніх учнів на </a:t>
            </a:r>
            <a:r>
              <a:rPr lang="uk-UA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Обмін ідеями, зображеннями,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-файлами;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Голосовий чат;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Відеозапис.</a:t>
            </a:r>
          </a:p>
          <a:p>
            <a:r>
              <a:rPr lang="en-US" sz="24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Jitsi</a:t>
            </a:r>
            <a:r>
              <a:rPr lang="en-US" sz="2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Meet </a:t>
            </a:r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зразок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миттєві </a:t>
            </a:r>
            <a:r>
              <a:rPr lang="uk-UA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відеоконференції</a:t>
            </a:r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(необмежена кількість користувачів, безкоштовна, відсутній ліміт на час)</a:t>
            </a:r>
            <a:endParaRPr lang="ru-RU" sz="1600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uk-UA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docs</a:t>
            </a:r>
            <a:r>
              <a:rPr lang="uk-UA" sz="2400" dirty="0">
                <a:solidFill>
                  <a:prstClr val="black"/>
                </a:solidFill>
              </a:rPr>
              <a:t> 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створювати: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uk-UA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 для створення різнорівневих тестів та опитувань</a:t>
            </a:r>
          </a:p>
          <a:p>
            <a:endParaRPr lang="ru-RU" b="0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8964488" y="1535113"/>
            <a:ext cx="179512" cy="639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1976">
            <a:off x="5738023" y="4453606"/>
            <a:ext cx="2055344" cy="1541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9092">
            <a:off x="5829767" y="1666863"/>
            <a:ext cx="2751155" cy="1375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613" y="4103430"/>
            <a:ext cx="179387" cy="94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336" y="3036426"/>
            <a:ext cx="2699792" cy="1417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165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98140" y="620688"/>
            <a:ext cx="4173860" cy="720080"/>
          </a:xfrm>
        </p:spPr>
        <p:txBody>
          <a:bodyPr>
            <a:normAutofit fontScale="85000" lnSpcReduction="10000"/>
          </a:bodyPr>
          <a:lstStyle/>
          <a:p>
            <a:r>
              <a:rPr lang="uk-UA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 мотивує вчителів працювати онлайн на карантині?</a:t>
            </a:r>
            <a:endParaRPr lang="ru-RU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323528" y="1700809"/>
            <a:ext cx="4173860" cy="2952328"/>
          </a:xfrm>
        </p:spPr>
        <p:txBody>
          <a:bodyPr>
            <a:normAutofit/>
          </a:bodyPr>
          <a:lstStyle/>
          <a:p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 посади;</a:t>
            </a:r>
          </a:p>
          <a:p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 відповідальності перед учнями;</a:t>
            </a:r>
          </a:p>
          <a:p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Цікавість, зокрема і до нових форм ведення уроків;</a:t>
            </a:r>
          </a:p>
          <a:p>
            <a:r>
              <a:rPr lang="uk-UA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Заробітня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плата;</a:t>
            </a:r>
          </a:p>
          <a:p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Перспективи.</a:t>
            </a:r>
          </a:p>
          <a:p>
            <a:pPr marL="0" indent="0">
              <a:buNone/>
            </a:pP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….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590888" y="620688"/>
            <a:ext cx="4041775" cy="720080"/>
          </a:xfrm>
        </p:spPr>
        <p:txBody>
          <a:bodyPr>
            <a:normAutofit/>
          </a:bodyPr>
          <a:lstStyle/>
          <a:p>
            <a:r>
              <a:rPr lang="uk-UA" sz="20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 спонукає учнів вчитись під час карантину?</a:t>
            </a:r>
            <a:endParaRPr lang="ru-RU" sz="2000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4644009" y="1700809"/>
            <a:ext cx="4042792" cy="2520280"/>
          </a:xfrm>
        </p:spPr>
        <p:txBody>
          <a:bodyPr>
            <a:normAutofit/>
          </a:bodyPr>
          <a:lstStyle/>
          <a:p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 боку батьків, або людей, що їх заміняють;</a:t>
            </a:r>
          </a:p>
          <a:p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Потреба перейти в наступний клас;</a:t>
            </a:r>
          </a:p>
          <a:p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Скласти іспити, ЗНО;</a:t>
            </a:r>
          </a:p>
          <a:p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Цікавість.</a:t>
            </a:r>
          </a:p>
          <a:p>
            <a:pPr marL="0" indent="0">
              <a:buNone/>
            </a:pP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….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186">
            <a:off x="464695" y="4221088"/>
            <a:ext cx="1421904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5" y="3171338"/>
            <a:ext cx="1571625" cy="157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8" y="4742963"/>
            <a:ext cx="1654324" cy="1578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6359">
            <a:off x="6339484" y="5194759"/>
            <a:ext cx="2335758" cy="153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8248">
            <a:off x="4487441" y="4132712"/>
            <a:ext cx="1801795" cy="1580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6037">
            <a:off x="6375284" y="3369082"/>
            <a:ext cx="2641513" cy="1697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438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253" y="137184"/>
            <a:ext cx="8229600" cy="1003569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Онлайн-інструменти </a:t>
            </a:r>
            <a:r>
              <a:rPr lang="uk-UA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подання матеріалу в умовах дистанційного і змішаного навчання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076764" y="273050"/>
            <a:ext cx="4610035" cy="5853113"/>
          </a:xfrm>
        </p:spPr>
        <p:txBody>
          <a:bodyPr>
            <a:normAutofit/>
          </a:bodyPr>
          <a:lstStyle/>
          <a:p>
            <a:endParaRPr lang="en-US" sz="24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457200" y="1140754"/>
            <a:ext cx="4474840" cy="5384590"/>
          </a:xfrm>
        </p:spPr>
        <p:txBody>
          <a:bodyPr/>
          <a:lstStyle/>
          <a:p>
            <a:r>
              <a:rPr lang="en-US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wizer.me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інтерактивні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робочі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аркуші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дистанційному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навчанні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домашніх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інтерактивній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дошц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і.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Liveworksheets</a:t>
            </a:r>
            <a:r>
              <a:rPr lang="uk-UA" sz="2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(спасіння для мовників)- </a:t>
            </a:r>
            <a:r>
              <a:rPr lang="ru-RU" sz="1600" i="1" dirty="0" err="1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i="1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ресурс, </a:t>
            </a:r>
            <a:r>
              <a:rPr lang="ru-RU" sz="1600" i="1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600" i="1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1600" i="1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педагогам будь-</a:t>
            </a:r>
            <a:r>
              <a:rPr lang="ru-RU" sz="1600" i="1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600" i="1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напрямів</a:t>
            </a:r>
            <a:r>
              <a:rPr lang="ru-RU" sz="1600" i="1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600" i="1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оживити</a:t>
            </a:r>
            <a:r>
              <a:rPr lang="ru-RU" sz="1600" i="1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1600" i="1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1600" i="1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1600" i="1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i="1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існували</a:t>
            </a:r>
            <a:r>
              <a:rPr lang="ru-RU" sz="1600" i="1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i="1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600" i="1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i="1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друкованому</a:t>
            </a:r>
            <a:r>
              <a:rPr lang="ru-RU" sz="1600" i="1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1600" i="1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r>
              <a:rPr lang="en-US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Wall </a:t>
            </a:r>
            <a:r>
              <a:rPr lang="ru-RU" sz="1600" i="1" dirty="0" err="1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600" i="1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1600" i="1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i="1" dirty="0" err="1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1600" i="1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інтерактивних</a:t>
            </a:r>
            <a:r>
              <a:rPr lang="ru-RU" sz="1600" i="1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sz="1600" i="1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i="1" dirty="0" err="1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1600" i="1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i="1" dirty="0" err="1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роздруку</a:t>
            </a:r>
            <a:r>
              <a:rPr lang="ru-RU" sz="1600" i="1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i="1" dirty="0" err="1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1600" i="1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шаблонів</a:t>
            </a:r>
            <a:r>
              <a:rPr lang="ru-RU" sz="1600" i="1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</a:t>
            </a:r>
            <a:r>
              <a:rPr lang="ru-RU" sz="1600" i="1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i="1" dirty="0" err="1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інтерактивному</a:t>
            </a:r>
            <a:r>
              <a:rPr lang="ru-RU" sz="1600" i="1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1600" i="1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i="1" dirty="0" err="1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600" i="1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i="1" dirty="0" err="1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версії</a:t>
            </a:r>
            <a:r>
              <a:rPr lang="ru-RU" sz="1600" i="1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i="1" dirty="0" err="1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роздруку</a:t>
            </a:r>
            <a:r>
              <a:rPr lang="ru-RU" sz="1600" i="1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i="1" dirty="0">
              <a:solidFill>
                <a:srgbClr val="202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0984">
            <a:off x="5606345" y="1442216"/>
            <a:ext cx="2981324" cy="1490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477">
            <a:off x="7027506" y="4035348"/>
            <a:ext cx="2066599" cy="1301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3109">
            <a:off x="4912189" y="3008931"/>
            <a:ext cx="2755691" cy="1550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18605"/>
            <a:ext cx="2505075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84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31681"/>
            <a:ext cx="7488832" cy="72262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Онлайн-інструменти </a:t>
            </a:r>
            <a:r>
              <a:rPr lang="uk-UA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подання матеріалу в умовах дистанційного і змішаного навчання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65346" y="5373215"/>
            <a:ext cx="161421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8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79512" y="908720"/>
            <a:ext cx="6192688" cy="5904656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Padlet</a:t>
            </a:r>
            <a:r>
              <a:rPr lang="uk-UA" sz="2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мультимедійний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 для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спільного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редагування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віртуальна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стіна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яку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прикріплювати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фото,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файли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замітки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приватний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стіни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модерована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стіна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кількома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заповнювати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доступний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редагування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користувачем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майданчик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2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Lino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у</a:t>
            </a:r>
            <a:r>
              <a:rPr lang="ru-RU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ніверсальний</a:t>
            </a:r>
            <a:r>
              <a:rPr lang="ru-RU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 </a:t>
            </a:r>
            <a:r>
              <a:rPr lang="ru-RU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сервіс</a:t>
            </a:r>
            <a:r>
              <a:rPr lang="ru-RU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нотатками</a:t>
            </a:r>
            <a:r>
              <a:rPr lang="ru-RU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стікерами</a:t>
            </a:r>
            <a:r>
              <a:rPr lang="ru-RU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фото, </a:t>
            </a:r>
            <a:r>
              <a:rPr lang="ru-RU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організованими</a:t>
            </a:r>
            <a:r>
              <a:rPr lang="ru-RU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один </a:t>
            </a:r>
            <a:r>
              <a:rPr lang="ru-RU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віртуальний</a:t>
            </a:r>
            <a:r>
              <a:rPr lang="ru-RU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стіл</a:t>
            </a:r>
            <a:r>
              <a:rPr lang="ru-RU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зображень</a:t>
            </a:r>
            <a:r>
              <a:rPr lang="ru-RU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відеофрагментів</a:t>
            </a:r>
            <a:r>
              <a:rPr lang="ru-RU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різного</a:t>
            </a:r>
            <a:r>
              <a:rPr lang="ru-RU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формату, а й </a:t>
            </a:r>
            <a:r>
              <a:rPr lang="ru-RU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ними. </a:t>
            </a:r>
            <a:r>
              <a:rPr lang="ru-RU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LIno</a:t>
            </a:r>
            <a:r>
              <a:rPr lang="en-US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</a:t>
            </a:r>
            <a:r>
              <a:rPr lang="ru-RU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організований</a:t>
            </a:r>
            <a:r>
              <a:rPr lang="ru-RU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одному </a:t>
            </a:r>
            <a:r>
              <a:rPr lang="en-US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web-</a:t>
            </a:r>
            <a:r>
              <a:rPr lang="ru-RU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просторі</a:t>
            </a:r>
            <a:r>
              <a:rPr lang="ru-RU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забезпечений</a:t>
            </a:r>
            <a:r>
              <a:rPr lang="ru-RU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необхідним</a:t>
            </a:r>
            <a:r>
              <a:rPr lang="ru-RU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зайвих</a:t>
            </a:r>
            <a:r>
              <a:rPr lang="ru-RU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перемикань.Також</a:t>
            </a:r>
            <a:r>
              <a:rPr lang="ru-RU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 полотном (</a:t>
            </a:r>
            <a:r>
              <a:rPr lang="en-US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canvas) </a:t>
            </a:r>
            <a:r>
              <a:rPr lang="ru-RU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</a:t>
            </a:r>
            <a:r>
              <a:rPr lang="ru-RU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здійснюючи</a:t>
            </a:r>
            <a:r>
              <a:rPr lang="ru-RU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проектну</a:t>
            </a:r>
            <a:r>
              <a:rPr lang="ru-RU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15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Trello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веб-застосунок з управління </a:t>
            </a:r>
            <a:r>
              <a:rPr lang="uk-UA" sz="16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проєктами</a:t>
            </a:r>
            <a:r>
              <a:rPr lang="uk-UA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який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грунтується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елементах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дошках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списках і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картках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Дошка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продукту, ресурсу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організаційної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постійному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Всередині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дошки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списки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ваших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списки. </a:t>
            </a:r>
            <a:r>
              <a:rPr lang="ru-RU" sz="1600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Картки</a:t>
            </a:r>
            <a:r>
              <a:rPr lang="ru-RU" sz="16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еквівалент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(справ),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заповнюють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ваш список.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Картки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будівельними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блоками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Trello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картка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одним з невеликих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над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762" y="1124744"/>
            <a:ext cx="2841186" cy="160389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762" y="2728640"/>
            <a:ext cx="26162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211" y="4218776"/>
            <a:ext cx="3316287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02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3050"/>
            <a:ext cx="6840760" cy="63567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Онлайн-інструменти </a:t>
            </a:r>
            <a:r>
              <a:rPr lang="uk-UA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подання матеріалу в умовах дистанційного і змішаного навчання</a:t>
            </a:r>
            <a:endParaRPr lang="uk-UA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12212"/>
            <a:ext cx="5389438" cy="524112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LOOM </a:t>
            </a:r>
            <a:r>
              <a:rPr lang="uk-UA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програма для перетворення презентацій на відео та створення відео з екрану ПК</a:t>
            </a:r>
            <a:r>
              <a:rPr lang="uk-UA" sz="1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Play Posit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uk-UA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віртуальне освітнє середовище для створення і спільного використання інтерактивних відео-уроків</a:t>
            </a:r>
            <a:endParaRPr lang="en-US" sz="20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400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Edpuzzle</a:t>
            </a:r>
            <a:r>
              <a:rPr lang="uk-UA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безкоштовний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сервіс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відеофрагментів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аудіо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текстовими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нотатками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запитаннями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завданнями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них.</a:t>
            </a:r>
            <a:endParaRPr lang="en-US" sz="1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SeeSaw</a:t>
            </a:r>
            <a:r>
              <a:rPr lang="uk-UA" sz="28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онлайн-інструмент для полегшення </a:t>
            </a:r>
            <a:r>
              <a:rPr lang="uk-UA" sz="1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зворотнього</a:t>
            </a:r>
            <a:r>
              <a:rPr lang="uk-UA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зв’язку між вчителем-учнями-батьками.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 flipV="1">
            <a:off x="8604448" y="5877272"/>
            <a:ext cx="144016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3200">
            <a:off x="5922542" y="1052736"/>
            <a:ext cx="2591817" cy="1661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4397">
            <a:off x="5594391" y="2764580"/>
            <a:ext cx="285273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81128"/>
            <a:ext cx="2835275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127" y="3742138"/>
            <a:ext cx="2786063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73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3050"/>
            <a:ext cx="7056784" cy="73183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Онлайн-інструменти </a:t>
            </a:r>
            <a:r>
              <a:rPr lang="uk-UA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подання матеріалу в умовах дистанційного і змішаного навчання</a:t>
            </a:r>
            <a:endParaRPr lang="uk-UA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04887"/>
            <a:ext cx="5616624" cy="58084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i="1" dirty="0">
                <a:solidFill>
                  <a:srgbClr val="C00000"/>
                </a:solidFill>
                <a:ea typeface="+mj-ea"/>
                <a:cs typeface="+mj-cs"/>
              </a:rPr>
              <a:t> </a:t>
            </a:r>
            <a:r>
              <a:rPr lang="en-US" sz="22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TRIVENTY 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uk-UA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</a:t>
            </a:r>
            <a:r>
              <a:rPr lang="ru-RU" sz="16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безкоштовний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конструктор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ігор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та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вікторин</a:t>
            </a:r>
            <a:r>
              <a:rPr lang="uk-UA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lang="en-US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можна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створювати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спільній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роботі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з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іншими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користувачами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Є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можливість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під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час "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гри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"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вибрати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підказку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прибрати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відповіді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50/50 і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подивитися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як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відповіла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більшість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учасників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вікторини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Інтегрований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з </a:t>
            </a:r>
            <a:r>
              <a:rPr lang="en-US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Google Classroom.</a:t>
            </a:r>
            <a:br>
              <a:rPr lang="en-US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i="1" u="sng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Як </a:t>
            </a:r>
            <a:r>
              <a:rPr lang="ru-RU" sz="1600" i="1" u="sng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використовувати</a:t>
            </a:r>
            <a:r>
              <a:rPr lang="ru-RU" sz="1600" i="1" u="sng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i="1" u="sng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Triventy</a:t>
            </a:r>
            <a:r>
              <a:rPr lang="en-US" sz="1600" i="1" u="sng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i="1" u="sng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</a:t>
            </a:r>
            <a:r>
              <a:rPr lang="ru-RU" sz="1600" i="1" u="sng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навчальній</a:t>
            </a:r>
            <a:r>
              <a:rPr lang="ru-RU" sz="1600" i="1" u="sng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i="1" u="sng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роботі</a:t>
            </a:r>
            <a:r>
              <a:rPr lang="ru-RU" sz="1600" i="1" u="sng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br>
              <a:rPr lang="ru-RU" sz="1600" i="1" u="sng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як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інструмент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зворотного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зв'язку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 </a:t>
            </a:r>
            <a:b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проведення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тестів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/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опитувальників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/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вікторин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  <a:b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якості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завдання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для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учнів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-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спільне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складання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питань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по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заданій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темі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і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потім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безпосередньо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виконання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тесту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всім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класом</a:t>
            </a:r>
            <a:r>
              <a:rPr lang="ru-RU" sz="16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uk-UA" sz="24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QR-code</a:t>
            </a:r>
            <a:r>
              <a:rPr lang="uk-UA" sz="2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графічне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зашифрована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певна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сайт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окрему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сторінку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ru-RU" sz="16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кодування</a:t>
            </a:r>
            <a:r>
              <a:rPr lang="ru-RU" sz="1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миттєвий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 до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закодованої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зручно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вміщує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об'єми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відомостей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невеликому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зображенні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(4296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аркуші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машинописного тексту);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просто: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розміщувати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будь-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рівній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аркуш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стіна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підлога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бетоноване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шкільне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подвір'я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820473" y="5733256"/>
            <a:ext cx="72007" cy="3705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3528">
            <a:off x="6067037" y="3422459"/>
            <a:ext cx="2240017" cy="2240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498" y="1482725"/>
            <a:ext cx="3182973" cy="167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87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669</Words>
  <Application>Microsoft Office PowerPoint</Application>
  <PresentationFormat>Экран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Інструктивно-методичний вебінар для вчителів мови та літератури  на тему:  «Технології  дистанційного  та  змішаного навчання  на  уроках  мови  і  літератури  під час  карантину  та  інших  надзвичайних обставинах»</vt:lpstr>
      <vt:lpstr>                       Відповідно до Положення про дистанційну форму здобуття повної загальної середньої освіти, можна:                  Отже, під час карантину не потрібно переводити учнів на дистанційну форму. Це буде “традиційна” форма навчання із застосуванням технологій дистанційного навчання.</vt:lpstr>
      <vt:lpstr>Поняття про дистанційне та змішане навчання </vt:lpstr>
      <vt:lpstr>Онлайн-інструменти для подання матеріалу в умовах дистанційного і змішаного навчання</vt:lpstr>
      <vt:lpstr>Презентация PowerPoint</vt:lpstr>
      <vt:lpstr>Онлайн-інструменти для подання матеріалу в умовах дистанційного і змішаного навчання</vt:lpstr>
      <vt:lpstr>Онлайн-інструменти для подання матеріалу в умовах дистанційного і змішаного навчання</vt:lpstr>
      <vt:lpstr>Онлайн-інструменти для подання матеріалу в умовах дистанційного і змішаного навчання</vt:lpstr>
      <vt:lpstr>Онлайн-інструменти для подання матеріалу в умовах дистанційного і змішаного навчання</vt:lpstr>
      <vt:lpstr>   Освіта – найвеличніше з усіх земних благ, але тільки тоді, коли вона найвищої якості, інакше вона абсолютно даремна.                                                     (Редьярд Кіплінг)     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Інструктивно-методичний вебінар для вчителів мови та літератури  на тему:  «Технологія дистанційного  та змішаного навчання на уроках мови і літератури під час карантину та інших надзвичайних обставних»</dc:title>
  <dc:creator>MMK2</dc:creator>
  <cp:lastModifiedBy>MMK2</cp:lastModifiedBy>
  <cp:revision>76</cp:revision>
  <dcterms:created xsi:type="dcterms:W3CDTF">2021-01-19T12:39:26Z</dcterms:created>
  <dcterms:modified xsi:type="dcterms:W3CDTF">2021-02-10T08:11:53Z</dcterms:modified>
</cp:coreProperties>
</file>